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19"/>
  </p:notesMasterIdLst>
  <p:sldIdLst>
    <p:sldId id="309" r:id="rId5"/>
    <p:sldId id="300" r:id="rId6"/>
    <p:sldId id="297" r:id="rId7"/>
    <p:sldId id="301" r:id="rId8"/>
    <p:sldId id="256" r:id="rId9"/>
    <p:sldId id="305" r:id="rId10"/>
    <p:sldId id="302" r:id="rId11"/>
    <p:sldId id="322" r:id="rId12"/>
    <p:sldId id="303" r:id="rId13"/>
    <p:sldId id="318" r:id="rId14"/>
    <p:sldId id="323" r:id="rId15"/>
    <p:sldId id="319" r:id="rId16"/>
    <p:sldId id="320" r:id="rId17"/>
    <p:sldId id="32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B01116"/>
    <a:srgbClr val="F26400"/>
    <a:srgbClr val="F58220"/>
    <a:srgbClr val="339FAD"/>
    <a:srgbClr val="6C3B7A"/>
    <a:srgbClr val="92722D"/>
    <a:srgbClr val="519032"/>
    <a:srgbClr val="0089CF"/>
    <a:srgbClr val="DBC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5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B8C58-07EF-404D-B457-37886CF22D71}" type="datetimeFigureOut">
              <a:rPr lang="en-NZ" smtClean="0"/>
              <a:t>19/06/2018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4EF88-E836-44B1-9C0B-F43CD65ED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425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13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213462"/>
            <a:ext cx="6923313" cy="2116184"/>
          </a:xfrm>
          <a:prstGeom prst="rect">
            <a:avLst/>
          </a:prstGeom>
          <a:solidFill>
            <a:srgbClr val="B01116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6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61" y="3495040"/>
            <a:ext cx="6105525" cy="127793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9061" y="4772978"/>
            <a:ext cx="6105525" cy="61762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41" y="0"/>
            <a:ext cx="1676872" cy="166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4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9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710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harmacy ske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685" y="4446314"/>
            <a:ext cx="32670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205" y="848800"/>
            <a:ext cx="792501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NZ" sz="28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And?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few have navigated to a different pharmacy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NZ" sz="1600" u="sng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directed</a:t>
            </a:r>
            <a:r>
              <a:rPr lang="en-NZ" sz="16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 to first pharmacy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few are comfortable using a single pharmacy for all needs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NZ" sz="16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for women - added dynamics of children and family life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NZ" sz="16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for men - added assumption of being gay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preference for ‘transactional’ pharmacy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NZ" sz="16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courier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variations in dispensing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NZ" sz="16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proactive vs demand</a:t>
            </a:r>
          </a:p>
          <a:p>
            <a:pPr lvl="1"/>
            <a:endParaRPr lang="en-NZ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NZ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8"/>
          <a:stretch/>
        </p:blipFill>
        <p:spPr>
          <a:xfrm>
            <a:off x="-4110" y="5018946"/>
            <a:ext cx="5810250" cy="183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00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84" y="4149296"/>
            <a:ext cx="3230880" cy="245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8"/>
          <a:stretch/>
        </p:blipFill>
        <p:spPr>
          <a:xfrm>
            <a:off x="-4110" y="5027738"/>
            <a:ext cx="5810250" cy="1838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207" y="848800"/>
            <a:ext cx="77367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NZ" sz="28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Potential ‘loss’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mismatch: a ‘family’ or ‘local’ pharmacy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transactional / professional</a:t>
            </a:r>
            <a:endParaRPr lang="en-NZ" sz="2000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who is (the pharmacist) in the room?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developing a relationship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NZ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with the medicines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NZ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with the pharmacist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16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generally v. few negative experiences</a:t>
            </a:r>
            <a:endParaRPr lang="en-NZ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sz="2000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9394" y="4906108"/>
            <a:ext cx="343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“because you don’t have to touch us”</a:t>
            </a:r>
          </a:p>
        </p:txBody>
      </p:sp>
    </p:spTree>
    <p:extLst>
      <p:ext uri="{BB962C8B-B14F-4D97-AF65-F5344CB8AC3E}">
        <p14:creationId xmlns:p14="http://schemas.microsoft.com/office/powerpoint/2010/main" val="3038156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586" y="3744668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8"/>
          <a:stretch/>
        </p:blipFill>
        <p:spPr>
          <a:xfrm>
            <a:off x="-4110" y="5027738"/>
            <a:ext cx="5810250" cy="1838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207" y="848800"/>
            <a:ext cx="773675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NZ" sz="28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Potential ‘loss’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pharmacy databases not explicitly linked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NZ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20 per year - $$ implications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interaction checker – safety implications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alternative therapies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3 month supply (exemption)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NZ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sz="2000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983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5" b="9076"/>
          <a:stretch/>
        </p:blipFill>
        <p:spPr>
          <a:xfrm>
            <a:off x="2963821" y="2357790"/>
            <a:ext cx="5684638" cy="41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8"/>
          <a:stretch/>
        </p:blipFill>
        <p:spPr>
          <a:xfrm>
            <a:off x="-4110" y="5018946"/>
            <a:ext cx="5810250" cy="1838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4205" y="848800"/>
            <a:ext cx="79250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NZ" sz="28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Broader Themes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stigma comes in many forms</a:t>
            </a:r>
          </a:p>
          <a:p>
            <a:pPr indent="-284400">
              <a:buFont typeface="Arial" panose="020B0604020202020204" pitchFamily="34" charset="0"/>
              <a:buChar char="•"/>
            </a:pPr>
            <a:r>
              <a:rPr lang="en-NZ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power imbalance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breaches of privacy</a:t>
            </a:r>
            <a:endParaRPr lang="en-NZ" sz="2000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0937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8"/>
          <a:stretch/>
        </p:blipFill>
        <p:spPr>
          <a:xfrm>
            <a:off x="-4110" y="5018946"/>
            <a:ext cx="5810250" cy="1838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4206" y="848800"/>
            <a:ext cx="768969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NZ" sz="28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Way forward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Korero with Study Advisory Group+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Feedback to pharmacy sector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NZ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certification? (informal/formal)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Implications for </a:t>
            </a:r>
            <a:r>
              <a:rPr lang="en-US" sz="2000" dirty="0" err="1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PrEP</a:t>
            </a:r>
            <a:endParaRPr lang="en-US" sz="2000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Wider implications regarding culture/difference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88135" y="3856204"/>
            <a:ext cx="2728579" cy="2173431"/>
            <a:chOff x="4441850" y="3372627"/>
            <a:chExt cx="2728579" cy="2173431"/>
          </a:xfrm>
        </p:grpSpPr>
        <p:pic>
          <p:nvPicPr>
            <p:cNvPr id="9" name="Picture 8" descr="Image result for pharm soc nz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850" y="3372627"/>
              <a:ext cx="2728579" cy="1707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Related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614" y="4083826"/>
              <a:ext cx="837955" cy="146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1071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"/>
            <a:ext cx="1028185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8"/>
          <a:stretch/>
        </p:blipFill>
        <p:spPr>
          <a:xfrm>
            <a:off x="-4110" y="5018946"/>
            <a:ext cx="5810250" cy="183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5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r="9783"/>
          <a:stretch/>
        </p:blipFill>
        <p:spPr>
          <a:xfrm>
            <a:off x="0" y="0"/>
            <a:ext cx="9460871" cy="685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8"/>
          <a:stretch/>
        </p:blipFill>
        <p:spPr>
          <a:xfrm>
            <a:off x="-4110" y="5018946"/>
            <a:ext cx="5810250" cy="183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2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8"/>
          <a:stretch/>
        </p:blipFill>
        <p:spPr bwMode="auto">
          <a:xfrm>
            <a:off x="-4110" y="8792"/>
            <a:ext cx="9148110" cy="685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8"/>
          <a:stretch/>
        </p:blipFill>
        <p:spPr>
          <a:xfrm>
            <a:off x="-4110" y="5018946"/>
            <a:ext cx="5810250" cy="183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HIV Pharmaceutical </a:t>
            </a:r>
            <a:r>
              <a:rPr lang="en-NZ" dirty="0"/>
              <a:t>Care in NZ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Dr Charon Lessing</a:t>
            </a:r>
          </a:p>
        </p:txBody>
      </p:sp>
    </p:spTree>
    <p:extLst>
      <p:ext uri="{BB962C8B-B14F-4D97-AF65-F5344CB8AC3E}">
        <p14:creationId xmlns:p14="http://schemas.microsoft.com/office/powerpoint/2010/main" val="132964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harm soc n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66" y="1029897"/>
            <a:ext cx="2307028" cy="144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5" y="2842981"/>
            <a:ext cx="16573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8"/>
          <a:stretch/>
        </p:blipFill>
        <p:spPr>
          <a:xfrm>
            <a:off x="-4110" y="5018946"/>
            <a:ext cx="5810250" cy="1838779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37091" y="864316"/>
            <a:ext cx="3137535" cy="3918450"/>
            <a:chOff x="236989" y="597615"/>
            <a:chExt cx="3568700" cy="4456933"/>
          </a:xfrm>
        </p:grpSpPr>
        <p:grpSp>
          <p:nvGrpSpPr>
            <p:cNvPr id="2" name="Group 1"/>
            <p:cNvGrpSpPr/>
            <p:nvPr/>
          </p:nvGrpSpPr>
          <p:grpSpPr>
            <a:xfrm>
              <a:off x="236989" y="597615"/>
              <a:ext cx="3568700" cy="3306336"/>
              <a:chOff x="141739" y="99267"/>
              <a:chExt cx="3568700" cy="3306336"/>
            </a:xfrm>
          </p:grpSpPr>
          <p:pic>
            <p:nvPicPr>
              <p:cNvPr id="2050" name="Picture 2" descr="Image result for positive women nz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314" y="99267"/>
                <a:ext cx="3435350" cy="1150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Image result for nz aids foundation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46"/>
              <a:stretch/>
            </p:blipFill>
            <p:spPr bwMode="auto">
              <a:xfrm>
                <a:off x="141739" y="2190750"/>
                <a:ext cx="3568700" cy="1214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Image result for body positive nz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314" y="1180099"/>
                <a:ext cx="3456672" cy="1080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http://ina.maori.nz/images/logo%20photoshop%20size%204cm%20wide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89" y="3769308"/>
              <a:ext cx="3002280" cy="1285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65564" y="321650"/>
            <a:ext cx="440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Study Advisory Group: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2839" y="321650"/>
            <a:ext cx="309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Funding:</a:t>
            </a:r>
          </a:p>
        </p:txBody>
      </p:sp>
    </p:spTree>
    <p:extLst>
      <p:ext uri="{BB962C8B-B14F-4D97-AF65-F5344CB8AC3E}">
        <p14:creationId xmlns:p14="http://schemas.microsoft.com/office/powerpoint/2010/main" val="2365422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8"/>
          <a:stretch/>
        </p:blipFill>
        <p:spPr>
          <a:xfrm>
            <a:off x="-4110" y="5018946"/>
            <a:ext cx="5810250" cy="18387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1025" y="71437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What is Pharmaceutical Care?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7206" y="1715678"/>
            <a:ext cx="6476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i="1" dirty="0"/>
              <a:t>“… the </a:t>
            </a:r>
            <a:r>
              <a:rPr lang="en-NZ" i="1" u="sng" dirty="0"/>
              <a:t>attitudes</a:t>
            </a:r>
            <a:r>
              <a:rPr lang="en-NZ" i="1" dirty="0"/>
              <a:t>, </a:t>
            </a:r>
            <a:r>
              <a:rPr lang="en-NZ" i="1" u="sng" dirty="0"/>
              <a:t>behaviours</a:t>
            </a:r>
            <a:r>
              <a:rPr lang="en-NZ" i="1" dirty="0"/>
              <a:t>, commitments, concerns, </a:t>
            </a:r>
            <a:r>
              <a:rPr lang="en-NZ" i="1" u="sng" dirty="0"/>
              <a:t>ethics</a:t>
            </a:r>
            <a:r>
              <a:rPr lang="en-NZ" i="1" dirty="0"/>
              <a:t>, functions, knowledge, </a:t>
            </a:r>
            <a:r>
              <a:rPr lang="en-NZ" i="1" u="sng" dirty="0"/>
              <a:t>responsibilities</a:t>
            </a:r>
            <a:r>
              <a:rPr lang="en-NZ" i="1" dirty="0"/>
              <a:t> and skills of the pharmacist </a:t>
            </a:r>
          </a:p>
          <a:p>
            <a:pPr>
              <a:lnSpc>
                <a:spcPct val="150000"/>
              </a:lnSpc>
            </a:pPr>
            <a:r>
              <a:rPr lang="en-NZ" i="1" dirty="0"/>
              <a:t>[..] with the goal of achieving definite therapeutic outcomes toward patient health and quality of life.”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6320" y="3678740"/>
            <a:ext cx="3817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 </a:t>
            </a:r>
            <a:r>
              <a:rPr lang="en-NZ" sz="1000" b="1" dirty="0" err="1"/>
              <a:t>Hepler</a:t>
            </a:r>
            <a:r>
              <a:rPr lang="en-NZ" sz="1000" dirty="0"/>
              <a:t>, CD, Strand LM. Am J. </a:t>
            </a:r>
            <a:r>
              <a:rPr lang="en-NZ" sz="1000" dirty="0" err="1"/>
              <a:t>Hosp</a:t>
            </a:r>
            <a:r>
              <a:rPr lang="en-NZ" sz="1000" dirty="0"/>
              <a:t> Pharm, </a:t>
            </a:r>
            <a:r>
              <a:rPr lang="en-NZ" sz="1000" b="1" dirty="0"/>
              <a:t>1990</a:t>
            </a:r>
            <a:r>
              <a:rPr lang="en-NZ" sz="1000" dirty="0"/>
              <a:t>; 47: 533-543.</a:t>
            </a:r>
          </a:p>
        </p:txBody>
      </p:sp>
    </p:spTree>
    <p:extLst>
      <p:ext uri="{BB962C8B-B14F-4D97-AF65-F5344CB8AC3E}">
        <p14:creationId xmlns:p14="http://schemas.microsoft.com/office/powerpoint/2010/main" val="246135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31" y="1587599"/>
            <a:ext cx="5267794" cy="37240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8"/>
          <a:stretch/>
        </p:blipFill>
        <p:spPr>
          <a:xfrm>
            <a:off x="-4110" y="5018946"/>
            <a:ext cx="5810250" cy="18387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1025" y="71437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Why do this study?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36" y="3559775"/>
            <a:ext cx="57692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err="1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ave</a:t>
            </a:r>
            <a:r>
              <a:rPr lang="en-US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 6 ‘non-HIV meds’/year/person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most commonly use 3 pharmacies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range 1 to 20+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9426" y="1746485"/>
            <a:ext cx="5043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70% of </a:t>
            </a:r>
            <a:r>
              <a:rPr lang="en-US" sz="2000" baseline="30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+</a:t>
            </a:r>
            <a:r>
              <a:rPr lang="en-US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adults use </a:t>
            </a:r>
            <a:r>
              <a:rPr lang="en-US" sz="2000" u="sng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one pharmacy</a:t>
            </a:r>
            <a:r>
              <a:rPr lang="en-US" sz="20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 only for HIV medicines</a:t>
            </a:r>
          </a:p>
        </p:txBody>
      </p:sp>
      <p:sp>
        <p:nvSpPr>
          <p:cNvPr id="6" name="Right Arrow 5"/>
          <p:cNvSpPr/>
          <p:nvPr/>
        </p:nvSpPr>
        <p:spPr>
          <a:xfrm rot="20218166" flipH="1">
            <a:off x="2909669" y="2327110"/>
            <a:ext cx="1032158" cy="25452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ight Arrow 7"/>
          <p:cNvSpPr/>
          <p:nvPr/>
        </p:nvSpPr>
        <p:spPr>
          <a:xfrm rot="1381834">
            <a:off x="4322448" y="4320132"/>
            <a:ext cx="1032158" cy="25452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9379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65672" y="-36631"/>
            <a:ext cx="5128608" cy="5906032"/>
            <a:chOff x="3965672" y="-36631"/>
            <a:chExt cx="5128608" cy="5906032"/>
          </a:xfrm>
        </p:grpSpPr>
        <p:pic>
          <p:nvPicPr>
            <p:cNvPr id="1034" name="Picture 10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16" b="5595"/>
            <a:stretch/>
          </p:blipFill>
          <p:spPr bwMode="auto">
            <a:xfrm>
              <a:off x="3965672" y="-36631"/>
              <a:ext cx="5128608" cy="5906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6991516" y="2009934"/>
              <a:ext cx="1040763" cy="812737"/>
              <a:chOff x="5196089" y="298449"/>
              <a:chExt cx="3233939" cy="2525400"/>
            </a:xfrm>
          </p:grpSpPr>
          <p:pic>
            <p:nvPicPr>
              <p:cNvPr id="1030" name="Picture 6" descr="Related image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5028" y="866117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Related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925" y="298449"/>
                <a:ext cx="1809115" cy="1809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Related image"/>
              <p:cNvPicPr>
                <a:picLocks noChangeAspect="1" noChangeArrowheads="1"/>
              </p:cNvPicPr>
              <p:nvPr/>
            </p:nvPicPr>
            <p:blipFill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6089" y="918849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7356764" y="557691"/>
              <a:ext cx="1040763" cy="812737"/>
              <a:chOff x="5196089" y="298449"/>
              <a:chExt cx="3233939" cy="2525400"/>
            </a:xfrm>
          </p:grpSpPr>
          <p:pic>
            <p:nvPicPr>
              <p:cNvPr id="12" name="Picture 6" descr="Related image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5028" y="866117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Related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925" y="298449"/>
                <a:ext cx="1809115" cy="1809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Related image"/>
              <p:cNvPicPr>
                <a:picLocks noChangeAspect="1" noChangeArrowheads="1"/>
              </p:cNvPicPr>
              <p:nvPr/>
            </p:nvPicPr>
            <p:blipFill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6089" y="918849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6310866" y="3619955"/>
              <a:ext cx="1040763" cy="812737"/>
              <a:chOff x="5196089" y="298449"/>
              <a:chExt cx="3233939" cy="2525400"/>
            </a:xfrm>
          </p:grpSpPr>
          <p:pic>
            <p:nvPicPr>
              <p:cNvPr id="17" name="Picture 6" descr="Related image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5028" y="866117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Related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925" y="298449"/>
                <a:ext cx="1809115" cy="1809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Related image"/>
              <p:cNvPicPr>
                <a:picLocks noChangeAspect="1" noChangeArrowheads="1"/>
              </p:cNvPicPr>
              <p:nvPr/>
            </p:nvPicPr>
            <p:blipFill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6089" y="918849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5559057" y="4743499"/>
              <a:ext cx="1040763" cy="812737"/>
              <a:chOff x="5196089" y="298449"/>
              <a:chExt cx="3233939" cy="2525400"/>
            </a:xfrm>
          </p:grpSpPr>
          <p:pic>
            <p:nvPicPr>
              <p:cNvPr id="21" name="Picture 6" descr="Related image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5028" y="866117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Related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925" y="298449"/>
                <a:ext cx="1809115" cy="1809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Related image"/>
              <p:cNvPicPr>
                <a:picLocks noChangeAspect="1" noChangeArrowheads="1"/>
              </p:cNvPicPr>
              <p:nvPr/>
            </p:nvPicPr>
            <p:blipFill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6089" y="918849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654206" y="848800"/>
            <a:ext cx="55179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NZ" sz="24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Why is this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14 women &amp; 13 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throughout </a:t>
            </a:r>
            <a:r>
              <a:rPr lang="en-NZ" dirty="0" err="1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Te</a:t>
            </a:r>
            <a:r>
              <a:rPr lang="en-NZ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 </a:t>
            </a:r>
            <a:r>
              <a:rPr lang="en-NZ" dirty="0" err="1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Ika</a:t>
            </a:r>
            <a:r>
              <a:rPr lang="en-NZ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 a Maui and </a:t>
            </a:r>
            <a:r>
              <a:rPr lang="en-NZ" dirty="0" err="1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Te</a:t>
            </a:r>
            <a:r>
              <a:rPr lang="en-NZ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 Wai Pounamu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8"/>
          <a:stretch/>
        </p:blipFill>
        <p:spPr>
          <a:xfrm>
            <a:off x="-4110" y="5018946"/>
            <a:ext cx="5810250" cy="183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26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C9A5102B5B754D8551214860F4B512" ma:contentTypeVersion="1" ma:contentTypeDescription="Create a new document." ma:contentTypeScope="" ma:versionID="4d5bcd3236515693560183c71834b9e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687c2d9dede78e24b8f92e044f97f8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EEAE20-0174-4DF2-9AE9-18FDEBB53A8F}">
  <ds:schemaRefs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ED7A0D9-0FAD-4B19-8A11-231D5FF181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6EABA5-8B14-4BC9-B016-892443C6C4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12243</TotalTime>
  <Words>286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Simplified Arabic Fixed</vt:lpstr>
      <vt:lpstr>Office Theme</vt:lpstr>
      <vt:lpstr>PowerPoint Presentation</vt:lpstr>
      <vt:lpstr>PowerPoint Presentation</vt:lpstr>
      <vt:lpstr>PowerPoint Presentation</vt:lpstr>
      <vt:lpstr>PowerPoint Presentation</vt:lpstr>
      <vt:lpstr>HIV Pharmaceutical Care in NZ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</dc:title>
  <dc:creator>Remko de Jong</dc:creator>
  <cp:lastModifiedBy>Positive Women</cp:lastModifiedBy>
  <cp:revision>126</cp:revision>
  <dcterms:created xsi:type="dcterms:W3CDTF">2015-01-26T22:08:43Z</dcterms:created>
  <dcterms:modified xsi:type="dcterms:W3CDTF">2018-06-19T02:51:09Z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0x0101004DC9A5102B5B754D8551214860F4B512</vt:lpwstr>
  </property>
</Properties>
</file>